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3" r:id="rId5"/>
    <p:sldId id="256" r:id="rId6"/>
    <p:sldId id="257" r:id="rId7"/>
    <p:sldId id="258" r:id="rId8"/>
    <p:sldId id="259" r:id="rId9"/>
    <p:sldId id="272" r:id="rId10"/>
    <p:sldId id="260" r:id="rId11"/>
    <p:sldId id="261" r:id="rId12"/>
    <p:sldId id="262" r:id="rId13"/>
    <p:sldId id="263" r:id="rId14"/>
    <p:sldId id="267" r:id="rId15"/>
    <p:sldId id="268" r:id="rId16"/>
    <p:sldId id="265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625" autoAdjust="0"/>
    <p:restoredTop sz="94865" autoAdjust="0"/>
  </p:normalViewPr>
  <p:slideViewPr>
    <p:cSldViewPr snapToGrid="0">
      <p:cViewPr>
        <p:scale>
          <a:sx n="66" d="100"/>
          <a:sy n="66" d="100"/>
        </p:scale>
        <p:origin x="33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7AEF-4AEA-8F49-4DED-77938B5B8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B00DE-4FC4-F38D-C65C-BF65C3FC7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4D0E3-47DF-994F-A369-043DBC8E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1B5AC-6529-2B33-43A6-D1BDF2BA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8D1D8-3147-D242-130B-B3284C0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74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A65E-42CD-B9A4-7FE8-263AD69C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4539E-3387-8158-133A-5A5078FB3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C438-C964-AFBC-98DC-2CB50567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0849C-ED6C-A1D1-88C2-3B7FE17E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48F4F-DC07-AA2E-84BF-7EBC1F43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37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40DE3-7DCE-FC71-EF0C-20F844061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9418D-F9DC-F3DE-89F1-CB098F298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8DF9A-90DF-F41C-BF20-C8F79280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6F9ED-2524-EF9F-863C-B5FCA5C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8DAE6-E71D-3C38-78D4-5BB91873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76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2BE0-3572-19AC-A501-4E4F14DB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A352-5690-305C-784D-FEBA4062D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8C80-1773-62AC-6CF6-638A74C0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548F1-D2F4-436B-8204-41E855D5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2D95-31B4-41D5-CBD8-3CAA505C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90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5734-7FE8-9AC2-4917-920D2A18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A6DF8-CC69-F4E3-1698-8F99D146A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E637-2266-0565-15D2-B262979A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0C18-42B3-9FA0-1BB1-0D45A272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D29E-E6AE-53A0-447B-F602E05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5146-11F8-DC55-DAEC-2A9918BA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259B-41AB-D327-4AD4-A8D0017C8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CB18C-3E48-1817-5FA2-3D5BB5F2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8B5DC-C592-107E-4AD8-D97D2E7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277E4-B788-078C-183F-031E6952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E1625-A7C2-ED23-5EF2-18E02EDC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3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4CE8-6D6C-6630-5C66-B80E29FE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1EE29-1F0F-72E5-C6BA-7B85EC19B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DBEAE-A34D-8B43-149B-E165E67FF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66D09-D775-5441-5FEE-17B9768B7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783DC-7926-A254-FB42-D9EB82D01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4011E-80D3-1D3E-9458-5EFDA006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94C31-F46D-DB50-681E-6979DE97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993DC-109C-5A4C-6B0E-A0C7FCA7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23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6149-3BBA-DB32-3AD5-DA4C0C92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9A833-8359-F878-F042-6D54637D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D4E04-A3EB-F764-28C9-86EE42CB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61073-7EC0-3172-3F86-A8C4FE92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9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8362C-80DA-8D67-40B5-7723E076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C3A44-815C-1419-B773-AB6BF5A2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98D2-7031-90D2-12F7-8C51844C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03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0ADD-4F6D-2E37-AB2F-F757D952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53B1-D940-8153-06DC-8112111A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B6F22-2213-F606-5EBF-9FAB79FAD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DAE15-7C50-CC20-5432-175391A2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92F31-E69D-F512-A92D-7B0D30AA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6E716-0292-50C5-3D53-FAC61BA6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20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BD8-133C-9E51-8E91-632E1059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9A5FC-6D77-BFD0-0A9D-ECDB3AFDE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1080E-AF8A-0E64-4E2C-117D5301A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08BAA-FE60-D805-C651-A6B69658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C5ECE-6BD9-8F55-149D-D279835F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0D1B-B6BF-C5E9-5271-6B8880D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24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B31F0-0F11-A936-4C57-53B3E14A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16F8-6545-247F-CCD4-2E218DA48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C0C23-74AD-4607-C492-95E1927CE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83E5-4B40-4D99-AECE-45F3D9FCAA2C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6B74A-485A-2BC3-3209-86916F643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F27B-6BD8-2EE2-8206-C428B322A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A049E-F327-439B-8EDB-8F358016A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9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891F-0539-BD06-5FEF-6285A0B5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A502F-A665-A41E-5991-3C8B6906C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39" r="2026" b="2222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820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F080-5194-9AD0-A259-4F898338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CD057-5138-9BEB-2A7A-A7945676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80" y="-304800"/>
            <a:ext cx="12608560" cy="730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9C98C-76EB-A941-ECAE-BD2A58430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t="12586" r="9750" b="-1784"/>
          <a:stretch/>
        </p:blipFill>
        <p:spPr>
          <a:xfrm>
            <a:off x="4704025" y="1798320"/>
            <a:ext cx="7040935" cy="546608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86ED12-4CBF-E61C-FF21-C72EB4B79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234156"/>
            <a:ext cx="4754880" cy="18994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7B11E-3FF5-ADFA-94BE-DCD146503C0E}"/>
              </a:ext>
            </a:extLst>
          </p:cNvPr>
          <p:cNvSpPr txBox="1"/>
          <p:nvPr/>
        </p:nvSpPr>
        <p:spPr>
          <a:xfrm>
            <a:off x="5080000" y="365759"/>
            <a:ext cx="6471920" cy="1110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rgbClr val="040C28"/>
                </a:solidFill>
                <a:effectLst/>
                <a:latin typeface="Bahnschrift SemiBold" panose="020B0502040204020203" pitchFamily="34" charset="0"/>
              </a:rPr>
              <a:t>The process of finding trends and correlations in our data by representing it pictorially</a:t>
            </a:r>
            <a:r>
              <a:rPr lang="en-US" sz="1600" b="0" i="0" dirty="0">
                <a:solidFill>
                  <a:srgbClr val="1F1F1F"/>
                </a:solidFill>
                <a:effectLst/>
                <a:latin typeface="Bahnschrift SemiBold" panose="020B0502040204020203" pitchFamily="34" charset="0"/>
              </a:rPr>
              <a:t> is  Data Visualization. To perform data visualization in python, we can use various python data visualization modules such as Matplotlib, Seaborn, </a:t>
            </a:r>
            <a:r>
              <a:rPr lang="en-US" sz="1600" b="0" i="0" dirty="0" err="1">
                <a:solidFill>
                  <a:srgbClr val="1F1F1F"/>
                </a:solidFill>
                <a:effectLst/>
                <a:latin typeface="Bahnschrift SemiBold" panose="020B0502040204020203" pitchFamily="34" charset="0"/>
              </a:rPr>
              <a:t>Plotly</a:t>
            </a:r>
            <a:r>
              <a:rPr lang="en-US" sz="1600" b="0" i="0" dirty="0">
                <a:solidFill>
                  <a:srgbClr val="1F1F1F"/>
                </a:solidFill>
                <a:effectLst/>
                <a:latin typeface="Bahnschrift SemiBold" panose="020B0502040204020203" pitchFamily="34" charset="0"/>
              </a:rPr>
              <a:t>, etc.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550A88E-EECB-056A-BCC1-0DEF41464A42}"/>
              </a:ext>
            </a:extLst>
          </p:cNvPr>
          <p:cNvSpPr/>
          <p:nvPr/>
        </p:nvSpPr>
        <p:spPr>
          <a:xfrm rot="10800000">
            <a:off x="3718560" y="2367280"/>
            <a:ext cx="873760" cy="4246880"/>
          </a:xfrm>
          <a:prstGeom prst="leftBrace">
            <a:avLst>
              <a:gd name="adj1" fmla="val 8333"/>
              <a:gd name="adj2" fmla="val 5068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50022-1F92-494B-9C44-1C04F40C9896}"/>
              </a:ext>
            </a:extLst>
          </p:cNvPr>
          <p:cNvSpPr txBox="1"/>
          <p:nvPr/>
        </p:nvSpPr>
        <p:spPr>
          <a:xfrm>
            <a:off x="345440" y="2795349"/>
            <a:ext cx="35255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Average age of people by their diet type.</a:t>
            </a:r>
          </a:p>
          <a:p>
            <a:pPr marL="342900" indent="-342900" algn="ctr">
              <a:buAutoNum type="arabicPeriod"/>
            </a:pPr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CHART TYPE –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Bar chart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ylabel</a:t>
            </a:r>
            <a:r>
              <a:rPr lang="en-IN" dirty="0"/>
              <a:t>() – to give y- axis a title.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Balanced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41.5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Mostly Animal based - 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44.5</a:t>
            </a:r>
            <a:r>
              <a:rPr lang="en-IN" b="1" dirty="0">
                <a:latin typeface="Lucida Bright" panose="02040602050505020304" pitchFamily="18" charset="0"/>
              </a:rPr>
              <a:t> 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Mostly Plant based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45.8 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1252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6714-B4E7-FAA0-3F9C-0F16F251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4B5BB-6DD9-81E6-A3D8-C96A34175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447040"/>
            <a:ext cx="12608560" cy="7305040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5A868F0-FF58-0C89-B9AD-2C93C6FE0FC9}"/>
              </a:ext>
            </a:extLst>
          </p:cNvPr>
          <p:cNvSpPr/>
          <p:nvPr/>
        </p:nvSpPr>
        <p:spPr>
          <a:xfrm>
            <a:off x="6614160" y="-101600"/>
            <a:ext cx="3027680" cy="1097280"/>
          </a:xfrm>
          <a:prstGeom prst="curvedDownArrow">
            <a:avLst>
              <a:gd name="adj1" fmla="val 27263"/>
              <a:gd name="adj2" fmla="val 53476"/>
              <a:gd name="adj3" fmla="val 5143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DD9B7-B122-04BD-6B45-0C851EEE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7"/>
          <a:stretch/>
        </p:blipFill>
        <p:spPr>
          <a:xfrm>
            <a:off x="200688" y="436880"/>
            <a:ext cx="7744432" cy="5963920"/>
          </a:xfr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376FBA9-E8E9-4C74-912A-9252535FA1EE}"/>
              </a:ext>
            </a:extLst>
          </p:cNvPr>
          <p:cNvSpPr/>
          <p:nvPr/>
        </p:nvSpPr>
        <p:spPr>
          <a:xfrm flipV="1">
            <a:off x="8006080" y="1158240"/>
            <a:ext cx="609600" cy="509016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2E10B-5A0C-B5C6-2903-21E4CACC8FFD}"/>
              </a:ext>
            </a:extLst>
          </p:cNvPr>
          <p:cNvSpPr txBox="1"/>
          <p:nvPr/>
        </p:nvSpPr>
        <p:spPr>
          <a:xfrm>
            <a:off x="8646160" y="1747520"/>
            <a:ext cx="3271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People of which area use the public transport more.</a:t>
            </a:r>
          </a:p>
          <a:p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CHART TYPE –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Pie chart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chart.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Urban – 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32.5%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Suburban – 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50.4%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Rural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17.1%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1AF223-5E2A-9340-24D8-1C1EA59F0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006" y="0"/>
            <a:ext cx="1753014" cy="9959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091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74FB-AD78-B934-815E-CC15FCE4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A6028-773D-74D7-2D38-3F24A0318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0" y="-447040"/>
            <a:ext cx="12608560" cy="730504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DDC58B-708E-5CA5-72A0-FEFEBA4B3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9" r="9107"/>
          <a:stretch/>
        </p:blipFill>
        <p:spPr>
          <a:xfrm>
            <a:off x="10322560" y="0"/>
            <a:ext cx="1300480" cy="8662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75494A34-FC74-C0FF-B796-8F743C0B3BA7}"/>
              </a:ext>
            </a:extLst>
          </p:cNvPr>
          <p:cNvSpPr/>
          <p:nvPr/>
        </p:nvSpPr>
        <p:spPr>
          <a:xfrm>
            <a:off x="6339840" y="-142240"/>
            <a:ext cx="3119120" cy="985520"/>
          </a:xfrm>
          <a:prstGeom prst="curvedDownArrow">
            <a:avLst>
              <a:gd name="adj1" fmla="val 34178"/>
              <a:gd name="adj2" fmla="val 82279"/>
              <a:gd name="adj3" fmla="val 5143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EED32-7545-EFDB-3F80-E1B271B83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 t="14881" r="9170" b="1"/>
          <a:stretch/>
        </p:blipFill>
        <p:spPr>
          <a:xfrm>
            <a:off x="0" y="650239"/>
            <a:ext cx="7342333" cy="5720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5C5E75-B34B-E714-C44D-E02864A67504}"/>
              </a:ext>
            </a:extLst>
          </p:cNvPr>
          <p:cNvSpPr txBox="1"/>
          <p:nvPr/>
        </p:nvSpPr>
        <p:spPr>
          <a:xfrm>
            <a:off x="8260080" y="1778000"/>
            <a:ext cx="36779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People of urban and rural  using plastic product .</a:t>
            </a:r>
          </a:p>
          <a:p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CHART TYPE –</a:t>
            </a:r>
            <a:r>
              <a:rPr lang="en-IN" b="1" dirty="0" err="1">
                <a:solidFill>
                  <a:srgbClr val="FF0000"/>
                </a:solidFill>
                <a:latin typeface="Lucida Bright" panose="02040602050505020304" pitchFamily="18" charset="0"/>
              </a:rPr>
              <a:t>countplot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 chart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chart.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Often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65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Neve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45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Rarely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47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Sometimes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38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F0AEB4C-14A2-62E6-F4C0-D260859799D5}"/>
              </a:ext>
            </a:extLst>
          </p:cNvPr>
          <p:cNvSpPr/>
          <p:nvPr/>
        </p:nvSpPr>
        <p:spPr>
          <a:xfrm>
            <a:off x="7467600" y="1371600"/>
            <a:ext cx="873760" cy="453136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46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9A42E15-A616-7D84-6C98-66CF00636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t="12359" r="3595" b="6936"/>
          <a:stretch/>
        </p:blipFill>
        <p:spPr>
          <a:xfrm>
            <a:off x="447040" y="-233679"/>
            <a:ext cx="1493520" cy="10223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47245-7871-F793-968D-320D523A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41B9A-96BA-8F89-B837-4AE3CCFE1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40" y="-447040"/>
            <a:ext cx="12608560" cy="7305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D00B2-45E1-965A-35E3-1563FE05DB57}"/>
              </a:ext>
            </a:extLst>
          </p:cNvPr>
          <p:cNvSpPr txBox="1"/>
          <p:nvPr/>
        </p:nvSpPr>
        <p:spPr>
          <a:xfrm>
            <a:off x="254000" y="1117600"/>
            <a:ext cx="394208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Clothing frequency of people  have sustainable brands.</a:t>
            </a:r>
          </a:p>
          <a:p>
            <a:pPr algn="ctr"/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CHART TYPE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heatmap 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Sustainable Brands - Always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True     25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False    82</a:t>
            </a:r>
          </a:p>
          <a:p>
            <a:r>
              <a:rPr lang="en-I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Sustainable Brands - Often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True     76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False    72</a:t>
            </a:r>
          </a:p>
          <a:p>
            <a:r>
              <a:rPr lang="en-IN" sz="1600" b="1" dirty="0">
                <a:latin typeface="Lucida Bright" panose="02040602050505020304" pitchFamily="18" charset="0"/>
              </a:rPr>
              <a:t>Sustainable Brands - Rarely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True     80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False    35</a:t>
            </a:r>
          </a:p>
          <a:p>
            <a:r>
              <a:rPr lang="en-IN" sz="1600" b="1" dirty="0">
                <a:latin typeface="Lucida Bright" panose="02040602050505020304" pitchFamily="18" charset="0"/>
              </a:rPr>
              <a:t>Sustainable Brands - Sometimes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True     82</a:t>
            </a:r>
          </a:p>
          <a:p>
            <a:r>
              <a:rPr lang="en-IN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False    44</a:t>
            </a:r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52C6C63-1185-F62C-F5C1-C876D0D433FF}"/>
              </a:ext>
            </a:extLst>
          </p:cNvPr>
          <p:cNvSpPr/>
          <p:nvPr/>
        </p:nvSpPr>
        <p:spPr>
          <a:xfrm rot="10800000">
            <a:off x="4023360" y="1016000"/>
            <a:ext cx="711200" cy="5577840"/>
          </a:xfrm>
          <a:prstGeom prst="leftBrace">
            <a:avLst>
              <a:gd name="adj1" fmla="val 8333"/>
              <a:gd name="adj2" fmla="val 4925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1DDC04A0-8381-9FB0-6C27-431973C7389B}"/>
              </a:ext>
            </a:extLst>
          </p:cNvPr>
          <p:cNvSpPr/>
          <p:nvPr/>
        </p:nvSpPr>
        <p:spPr>
          <a:xfrm rot="4895835">
            <a:off x="4109610" y="-942362"/>
            <a:ext cx="1056589" cy="2791758"/>
          </a:xfrm>
          <a:prstGeom prst="curvedRightArrow">
            <a:avLst>
              <a:gd name="adj1" fmla="val 41051"/>
              <a:gd name="adj2" fmla="val 71048"/>
              <a:gd name="adj3" fmla="val 5587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E6604-CF00-AF69-2644-4B5445EC53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12386" r="11167"/>
          <a:stretch/>
        </p:blipFill>
        <p:spPr>
          <a:xfrm>
            <a:off x="4778676" y="812800"/>
            <a:ext cx="7067884" cy="579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4F891-6A43-AE5A-D9A5-060933C81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8277" r="17471" b="-3163"/>
          <a:stretch/>
        </p:blipFill>
        <p:spPr>
          <a:xfrm>
            <a:off x="487680" y="-111759"/>
            <a:ext cx="1492454" cy="9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0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B6E0-BA17-6326-4E95-7D629F66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3821F-B598-C922-7CD8-88C65E75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80" y="-447040"/>
            <a:ext cx="12608560" cy="73050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C7331C-C947-DFC3-FCDC-1FFD8CFE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3" t="-2771" r="3131"/>
          <a:stretch/>
        </p:blipFill>
        <p:spPr>
          <a:xfrm>
            <a:off x="501365" y="-165479"/>
            <a:ext cx="1703355" cy="1077628"/>
          </a:xfr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2242AB47-0D91-F8A8-CB25-1B78EAD67DC7}"/>
              </a:ext>
            </a:extLst>
          </p:cNvPr>
          <p:cNvSpPr/>
          <p:nvPr/>
        </p:nvSpPr>
        <p:spPr>
          <a:xfrm rot="4895835">
            <a:off x="4058072" y="-1102997"/>
            <a:ext cx="944574" cy="2705067"/>
          </a:xfrm>
          <a:prstGeom prst="curvedRightArrow">
            <a:avLst>
              <a:gd name="adj1" fmla="val 41051"/>
              <a:gd name="adj2" fmla="val 71048"/>
              <a:gd name="adj3" fmla="val 5587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D8AFADAB-5047-68EB-FF44-33F9CE5C7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14551" r="12557" b="-1849"/>
          <a:stretch/>
        </p:blipFill>
        <p:spPr>
          <a:xfrm>
            <a:off x="4490720" y="386080"/>
            <a:ext cx="7274560" cy="6120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32B1C-808C-B722-4BF8-5EF1673222B7}"/>
              </a:ext>
            </a:extLst>
          </p:cNvPr>
          <p:cNvSpPr txBox="1"/>
          <p:nvPr/>
        </p:nvSpPr>
        <p:spPr>
          <a:xfrm>
            <a:off x="223520" y="1249680"/>
            <a:ext cx="3769360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Clothing frequency of people  have sustainable brands.</a:t>
            </a:r>
          </a:p>
          <a:p>
            <a:pPr algn="ctr"/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CHART TYPE – </a:t>
            </a:r>
            <a:r>
              <a:rPr lang="en-IN" b="1" dirty="0" err="1">
                <a:solidFill>
                  <a:srgbClr val="FF0000"/>
                </a:solidFill>
                <a:latin typeface="Lucida Bright" panose="02040602050505020304" pitchFamily="18" charset="0"/>
              </a:rPr>
              <a:t>barplot</a:t>
            </a:r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Bright" panose="02040602050505020304" pitchFamily="18" charset="0"/>
              </a:rPr>
              <a:t>Low community involvement the "female" category is more</a:t>
            </a:r>
            <a:r>
              <a:rPr lang="en-US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(45)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Bright" panose="02040602050505020304" pitchFamily="18" charset="0"/>
              </a:rPr>
              <a:t>In moderate community involvement the "female“ , “Non-binary" category are approximately </a:t>
            </a:r>
            <a:r>
              <a:rPr lang="en-US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same and more out of every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ucida Bright" panose="02040602050505020304" pitchFamily="18" charset="0"/>
              </a:rPr>
              <a:t>In high community involvement the "male" category is more</a:t>
            </a:r>
            <a:r>
              <a:rPr lang="en-US" sz="1600" b="1" dirty="0">
                <a:solidFill>
                  <a:srgbClr val="FF0000"/>
                </a:solidFill>
                <a:latin typeface="Lucida Bright" panose="02040602050505020304" pitchFamily="18" charset="0"/>
              </a:rPr>
              <a:t>(approx-46</a:t>
            </a:r>
            <a:r>
              <a:rPr lang="en-US" b="1" dirty="0">
                <a:solidFill>
                  <a:srgbClr val="FF0000"/>
                </a:solidFill>
                <a:latin typeface="Lucida Bright" panose="02040602050505020304" pitchFamily="18" charset="0"/>
              </a:rPr>
              <a:t>) </a:t>
            </a:r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7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2F4F-F9E6-38DF-D574-D033EE28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2B03A-A345-6A70-8028-AD34B564E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" y="-447040"/>
            <a:ext cx="12608560" cy="730504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3D9D27-832D-E7A3-68E3-A0121F17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448" y="0"/>
            <a:ext cx="1861279" cy="1079482"/>
          </a:xfr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306D69B4-616B-D2A0-82E1-676B0FEAA545}"/>
              </a:ext>
            </a:extLst>
          </p:cNvPr>
          <p:cNvSpPr/>
          <p:nvPr/>
        </p:nvSpPr>
        <p:spPr>
          <a:xfrm>
            <a:off x="6339839" y="-142240"/>
            <a:ext cx="3220849" cy="1369156"/>
          </a:xfrm>
          <a:prstGeom prst="curvedDownArrow">
            <a:avLst>
              <a:gd name="adj1" fmla="val 34178"/>
              <a:gd name="adj2" fmla="val 82279"/>
              <a:gd name="adj3" fmla="val 5143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77A46-8D3F-0D9B-6990-7E2AB5A82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9319" r="17995" b="399"/>
          <a:stretch/>
        </p:blipFill>
        <p:spPr>
          <a:xfrm>
            <a:off x="121920" y="640080"/>
            <a:ext cx="7279550" cy="588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5B0DD-B4B4-1CEA-4D81-7EB1FFA5847E}"/>
              </a:ext>
            </a:extLst>
          </p:cNvPr>
          <p:cNvSpPr txBox="1"/>
          <p:nvPr/>
        </p:nvSpPr>
        <p:spPr>
          <a:xfrm>
            <a:off x="7955280" y="1625601"/>
            <a:ext cx="41630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Average electricity consumed by different home type .</a:t>
            </a:r>
          </a:p>
          <a:p>
            <a:pPr algn="ctr"/>
            <a:endParaRPr lang="en-US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en-IN" b="1" dirty="0">
                <a:latin typeface="Lucida Bright" panose="02040602050505020304" pitchFamily="18" charset="0"/>
              </a:rPr>
              <a:t>CHART TYPE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line</a:t>
            </a:r>
            <a:r>
              <a:rPr lang="en-IN" b="1" dirty="0">
                <a:latin typeface="Lucida Bright" panose="020406020505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chart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xlabel</a:t>
            </a:r>
            <a:r>
              <a:rPr lang="en-IN" dirty="0"/>
              <a:t>()- to give x-axis a title.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ylabel</a:t>
            </a:r>
            <a:r>
              <a:rPr lang="en-IN" dirty="0"/>
              <a:t>()- to give y-axis a title.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Grid() – to enable the gridlines on chart.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IN" b="1" dirty="0">
                <a:latin typeface="Lucida Bright" panose="02040602050505020304" pitchFamily="18" charset="0"/>
              </a:rPr>
              <a:t>Apartment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301.0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House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283.2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latin typeface="Lucida Bright" panose="02040602050505020304" pitchFamily="18" charset="0"/>
              </a:rPr>
              <a:t>Other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297.1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Lucida Bright" panose="02040602050505020304" pitchFamily="18" charset="0"/>
            </a:endParaRPr>
          </a:p>
          <a:p>
            <a:endParaRPr lang="en-IN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9FCC989-4CFE-DA2E-C915-07363148EFD2}"/>
              </a:ext>
            </a:extLst>
          </p:cNvPr>
          <p:cNvSpPr/>
          <p:nvPr/>
        </p:nvSpPr>
        <p:spPr>
          <a:xfrm>
            <a:off x="7467600" y="1463040"/>
            <a:ext cx="457200" cy="49276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840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D71B-3575-6E19-D404-0867A966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B7BF5-9AB5-1B09-AB35-AA7D33F1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" y="-447040"/>
            <a:ext cx="12608560" cy="7305040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3588B6E-9ADB-ECED-2129-E2FE2B497F55}"/>
              </a:ext>
            </a:extLst>
          </p:cNvPr>
          <p:cNvSpPr/>
          <p:nvPr/>
        </p:nvSpPr>
        <p:spPr>
          <a:xfrm>
            <a:off x="6329680" y="-223520"/>
            <a:ext cx="2702560" cy="1026160"/>
          </a:xfrm>
          <a:prstGeom prst="curvedDownArrow">
            <a:avLst>
              <a:gd name="adj1" fmla="val 34178"/>
              <a:gd name="adj2" fmla="val 82279"/>
              <a:gd name="adj3" fmla="val 5143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B459C-5B0F-57EF-B529-06A42F8AF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2686" r="23921" b="1092"/>
          <a:stretch/>
        </p:blipFill>
        <p:spPr>
          <a:xfrm>
            <a:off x="152401" y="629920"/>
            <a:ext cx="7162800" cy="601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F88B2-3700-B360-02AC-2F2BED152F3E}"/>
              </a:ext>
            </a:extLst>
          </p:cNvPr>
          <p:cNvSpPr txBox="1"/>
          <p:nvPr/>
        </p:nvSpPr>
        <p:spPr>
          <a:xfrm>
            <a:off x="8016240" y="1940561"/>
            <a:ext cx="39827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Which disposal method is used more and what is its environmental awareness?</a:t>
            </a:r>
          </a:p>
          <a:p>
            <a:pPr algn="ctr"/>
            <a:endParaRPr lang="en-US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en-IN" b="1" dirty="0">
                <a:latin typeface="Lucida Bright" panose="02040602050505020304" pitchFamily="18" charset="0"/>
              </a:rPr>
              <a:t>CHART TYPE – </a:t>
            </a:r>
            <a:r>
              <a:rPr lang="en-IN" b="1" dirty="0" err="1">
                <a:solidFill>
                  <a:srgbClr val="FF0000"/>
                </a:solidFill>
                <a:latin typeface="Lucida Bright" panose="02040602050505020304" pitchFamily="18" charset="0"/>
              </a:rPr>
              <a:t>barplot</a:t>
            </a:r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Lucida Bright" panose="02040602050505020304" pitchFamily="18" charset="0"/>
              </a:rPr>
              <a:t>Composting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approx3.7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Lucida Bright" panose="02040602050505020304" pitchFamily="18" charset="0"/>
              </a:rPr>
              <a:t>Recycling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approx3.4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Lucida Bright" panose="02040602050505020304" pitchFamily="18" charset="0"/>
              </a:rPr>
              <a:t>Combination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approx-3.2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Lucida Bright" panose="02040602050505020304" pitchFamily="18" charset="0"/>
              </a:rPr>
              <a:t>Landfill -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approx2.1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C48480A-2E79-4BEF-D032-9C0FF9A075A5}"/>
              </a:ext>
            </a:extLst>
          </p:cNvPr>
          <p:cNvSpPr/>
          <p:nvPr/>
        </p:nvSpPr>
        <p:spPr>
          <a:xfrm>
            <a:off x="7426960" y="1016000"/>
            <a:ext cx="802640" cy="519176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03F8AC-A7F8-F1C1-646C-F5157E59B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92" y="0"/>
            <a:ext cx="1781345" cy="1209040"/>
          </a:xfrm>
        </p:spPr>
      </p:pic>
    </p:spTree>
    <p:extLst>
      <p:ext uri="{BB962C8B-B14F-4D97-AF65-F5344CB8AC3E}">
        <p14:creationId xmlns:p14="http://schemas.microsoft.com/office/powerpoint/2010/main" val="279880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1658-7094-563D-E465-3CD664CD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D60A9-2C67-1C39-D1EF-99AA05BC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0"/>
            <a:ext cx="12608560" cy="73050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C6E9FA-213F-3285-54C6-E8FB557E5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6" y="283133"/>
            <a:ext cx="1626538" cy="1179907"/>
          </a:xfr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BD8B20E7-6E14-222A-7EC7-32BDA2E1117E}"/>
              </a:ext>
            </a:extLst>
          </p:cNvPr>
          <p:cNvSpPr/>
          <p:nvPr/>
        </p:nvSpPr>
        <p:spPr>
          <a:xfrm rot="4895835">
            <a:off x="3795328" y="-706858"/>
            <a:ext cx="1053502" cy="3018995"/>
          </a:xfrm>
          <a:prstGeom prst="curvedRightArrow">
            <a:avLst>
              <a:gd name="adj1" fmla="val 41051"/>
              <a:gd name="adj2" fmla="val 71048"/>
              <a:gd name="adj3" fmla="val 5587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58EFD-F8BB-3643-DD45-485EF22A8C94}"/>
              </a:ext>
            </a:extLst>
          </p:cNvPr>
          <p:cNvSpPr txBox="1"/>
          <p:nvPr/>
        </p:nvSpPr>
        <p:spPr>
          <a:xfrm>
            <a:off x="266700" y="2052320"/>
            <a:ext cx="40106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Lucida Bright" panose="02040602050505020304" pitchFamily="18" charset="0"/>
              </a:rPr>
              <a:t>2. Frequency of Monthly water consumption.</a:t>
            </a:r>
          </a:p>
          <a:p>
            <a:pPr algn="ctr"/>
            <a:endParaRPr lang="en-IN" b="1" dirty="0">
              <a:solidFill>
                <a:schemeClr val="accent5">
                  <a:lumMod val="75000"/>
                </a:schemeClr>
              </a:solidFill>
              <a:latin typeface="Lucida Bright" panose="02040602050505020304" pitchFamily="18" charset="0"/>
            </a:endParaRPr>
          </a:p>
          <a:p>
            <a:pPr algn="ctr"/>
            <a:r>
              <a:rPr lang="en-IN" b="1" dirty="0">
                <a:latin typeface="Lucida Bright" panose="02040602050505020304" pitchFamily="18" charset="0"/>
              </a:rPr>
              <a:t>CHART TYPE – </a:t>
            </a:r>
            <a:r>
              <a:rPr lang="en-IN" b="1" dirty="0">
                <a:solidFill>
                  <a:srgbClr val="FF0000"/>
                </a:solidFill>
                <a:latin typeface="Lucida Bright" panose="02040602050505020304" pitchFamily="18" charset="0"/>
              </a:rPr>
              <a:t>histogram </a:t>
            </a:r>
          </a:p>
          <a:p>
            <a:endParaRPr lang="en-IN" b="1" dirty="0">
              <a:solidFill>
                <a:srgbClr val="FF0000"/>
              </a:solidFill>
              <a:latin typeface="Lucida Bright" panose="02040602050505020304" pitchFamily="18" charset="0"/>
            </a:endParaRPr>
          </a:p>
          <a:p>
            <a:r>
              <a:rPr lang="en-IN" b="1" dirty="0">
                <a:solidFill>
                  <a:srgbClr val="7030A0"/>
                </a:solidFill>
                <a:latin typeface="Lucida Bright" panose="02040602050505020304" pitchFamily="18" charset="0"/>
              </a:rPr>
              <a:t>ATTRIBUTES-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Title() – to show the title of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xlabel</a:t>
            </a:r>
            <a:r>
              <a:rPr lang="en-IN" dirty="0"/>
              <a:t>() – to give x-axis a title.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Lucida Bright" panose="02040602050505020304" pitchFamily="18" charset="0"/>
              </a:rPr>
              <a:t>RESULTS-:</a:t>
            </a:r>
          </a:p>
          <a:p>
            <a:r>
              <a:rPr lang="en-US" b="1" dirty="0">
                <a:latin typeface="Lucida Bright" panose="02040602050505020304" pitchFamily="18" charset="0"/>
              </a:rPr>
              <a:t>People consume  between </a:t>
            </a:r>
            <a:r>
              <a:rPr lang="en-US" b="1" dirty="0">
                <a:solidFill>
                  <a:srgbClr val="FF0000"/>
                </a:solidFill>
                <a:latin typeface="Lucida Bright" panose="02040602050505020304" pitchFamily="18" charset="0"/>
              </a:rPr>
              <a:t>3000-4000 </a:t>
            </a:r>
            <a:r>
              <a:rPr lang="en-US" b="1" dirty="0">
                <a:latin typeface="Lucida Bright" panose="02040602050505020304" pitchFamily="18" charset="0"/>
              </a:rPr>
              <a:t>liters of water monthly</a:t>
            </a:r>
          </a:p>
          <a:p>
            <a:endParaRPr lang="en-US" b="1" dirty="0">
              <a:latin typeface="Lucida Bright" panose="02040602050505020304" pitchFamily="18" charset="0"/>
            </a:endParaRPr>
          </a:p>
          <a:p>
            <a:endParaRPr lang="en-IN" b="1" dirty="0">
              <a:latin typeface="Lucida Bright" panose="020406020505050203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7B6F6E3-A268-B40C-6727-98DC24B5F7B0}"/>
              </a:ext>
            </a:extLst>
          </p:cNvPr>
          <p:cNvSpPr/>
          <p:nvPr/>
        </p:nvSpPr>
        <p:spPr>
          <a:xfrm rot="10800000">
            <a:off x="4023360" y="1544320"/>
            <a:ext cx="711200" cy="5049520"/>
          </a:xfrm>
          <a:prstGeom prst="leftBrace">
            <a:avLst>
              <a:gd name="adj1" fmla="val 8333"/>
              <a:gd name="adj2" fmla="val 4925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39FF0-A5F0-3828-F71A-FE23319FB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9471" r="19583"/>
          <a:stretch/>
        </p:blipFill>
        <p:spPr>
          <a:xfrm>
            <a:off x="4988560" y="762000"/>
            <a:ext cx="6854333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Presentation with pie chart">
            <a:extLst>
              <a:ext uri="{FF2B5EF4-FFF2-40B4-BE49-F238E27FC236}">
                <a16:creationId xmlns:a16="http://schemas.microsoft.com/office/drawing/2014/main" id="{ED6F11FA-4075-4F84-774D-C1740582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00" y="-225266"/>
            <a:ext cx="2043906" cy="20439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F0F68-51F6-94BE-F47B-132959B1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30B23-1C85-D8EF-E93B-848A91116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40" y="-111760"/>
            <a:ext cx="12608560" cy="730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EF7BA-962C-9757-2063-F1A72AF2959B}"/>
              </a:ext>
            </a:extLst>
          </p:cNvPr>
          <p:cNvSpPr txBox="1"/>
          <p:nvPr/>
        </p:nvSpPr>
        <p:spPr>
          <a:xfrm>
            <a:off x="365760" y="4511040"/>
            <a:ext cx="11318240" cy="416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80464-9340-847A-E482-269E66B95025}"/>
              </a:ext>
            </a:extLst>
          </p:cNvPr>
          <p:cNvSpPr txBox="1"/>
          <p:nvPr/>
        </p:nvSpPr>
        <p:spPr>
          <a:xfrm>
            <a:off x="182880" y="2804160"/>
            <a:ext cx="11795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“As I wrapped up my Python project, I felt a sense of 'code accomplishment' - a rush of pride and satisfaction that comes from taming the chaos of code into a harmonious symphony of functionality. The journey was a rollercoaster of emotions, from the thrill of 'aha!' moments to the agony of debugging despair. Yet, with each hurdle cleared, my confidence grew, and my coding superpowers expanded.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My mind expanded as I grasped the versatility of Python, and my creativity soared as I brought ideas to life.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In the end, this project was a transformative odyssey that not only taught me Python but also revealed the power of perseverance, the thrill of learning, and the joy of creating something from scratch. As I close this chapter, I'm eager to embark on the next  adventure, armed with my newfound skills.”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r"/>
            <a:r>
              <a:rPr lang="en-US" sz="3600" dirty="0">
                <a:latin typeface="Bahnschrift SemiBold" panose="020B0502040204020203" pitchFamily="34" charset="0"/>
              </a:rPr>
              <a:t>--- THANKYOU ---</a:t>
            </a: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EF95F-505D-E0AA-946B-06D6D9ED5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8" b="15848"/>
          <a:stretch/>
        </p:blipFill>
        <p:spPr>
          <a:xfrm>
            <a:off x="2956560" y="264160"/>
            <a:ext cx="6197600" cy="2173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BC5B2-6F59-A51F-539F-30DA0DFCEF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4" t="6335" r="16021" b="-1"/>
          <a:stretch/>
        </p:blipFill>
        <p:spPr>
          <a:xfrm>
            <a:off x="9408160" y="396239"/>
            <a:ext cx="2489200" cy="1773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72F04E-2EB1-6EB0-9BDA-7490FFBC2A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6" r="11976"/>
          <a:stretch/>
        </p:blipFill>
        <p:spPr>
          <a:xfrm>
            <a:off x="235589" y="355600"/>
            <a:ext cx="2466971" cy="18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029C-7D6E-C714-3590-3A1E3E3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D2FD5-21B5-13C8-9076-2B627384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797" r="3885" b="3634"/>
          <a:stretch/>
        </p:blipFill>
        <p:spPr>
          <a:xfrm>
            <a:off x="0" y="0"/>
            <a:ext cx="12456657" cy="7297838"/>
          </a:xfrm>
        </p:spPr>
      </p:pic>
    </p:spTree>
    <p:extLst>
      <p:ext uri="{BB962C8B-B14F-4D97-AF65-F5344CB8AC3E}">
        <p14:creationId xmlns:p14="http://schemas.microsoft.com/office/powerpoint/2010/main" val="53162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5634-5676-7930-E222-16D08756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175B3-127A-D2E3-2D1D-34EF64D60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6172" cy="6858000"/>
          </a:xfrm>
        </p:spPr>
      </p:pic>
    </p:spTree>
    <p:extLst>
      <p:ext uri="{BB962C8B-B14F-4D97-AF65-F5344CB8AC3E}">
        <p14:creationId xmlns:p14="http://schemas.microsoft.com/office/powerpoint/2010/main" val="203660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37AC-7443-1A54-93E9-D11CB91E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ECAFC-6E51-A12B-5973-E9C2983A7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619"/>
            <a:ext cx="12192000" cy="7031620"/>
          </a:xfrm>
        </p:spPr>
      </p:pic>
    </p:spTree>
    <p:extLst>
      <p:ext uri="{BB962C8B-B14F-4D97-AF65-F5344CB8AC3E}">
        <p14:creationId xmlns:p14="http://schemas.microsoft.com/office/powerpoint/2010/main" val="334980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C80B-BE41-01DE-E0BB-D79DB6242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E4E9A-8385-B307-1095-CE392B962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9810-1683-A0CD-33E8-F40E2074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36" y="-73279"/>
            <a:ext cx="12496800" cy="6931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2B0F3-920A-D94D-233A-004CDADF6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5"/>
          <a:stretch/>
        </p:blipFill>
        <p:spPr>
          <a:xfrm>
            <a:off x="4511040" y="162560"/>
            <a:ext cx="7396480" cy="6482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9339CA-F91F-56A6-B11F-A310E25A8786}"/>
              </a:ext>
            </a:extLst>
          </p:cNvPr>
          <p:cNvSpPr txBox="1"/>
          <p:nvPr/>
        </p:nvSpPr>
        <p:spPr>
          <a:xfrm>
            <a:off x="336681" y="985489"/>
            <a:ext cx="4072759" cy="3098721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2800" dirty="0">
                <a:latin typeface="Britannic Bold" panose="020B0903060703020204" pitchFamily="34" charset="0"/>
              </a:rPr>
              <a:t>IMPORTING THE LIBRARIES-:</a:t>
            </a:r>
          </a:p>
          <a:p>
            <a:endParaRPr lang="en-IN" sz="2000" dirty="0">
              <a:latin typeface="Copperplate Gothic Bold" panose="020E07050202060204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 NUMPY , PANDAS -   For data manipulation and analysis .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MATPLOTLIB-For data visualization.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C8F4E-5446-4E49-0F59-7D2FA05E4456}"/>
              </a:ext>
            </a:extLst>
          </p:cNvPr>
          <p:cNvSpPr txBox="1"/>
          <p:nvPr/>
        </p:nvSpPr>
        <p:spPr>
          <a:xfrm>
            <a:off x="386080" y="4724400"/>
            <a:ext cx="3996000" cy="1804749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800" dirty="0">
                <a:latin typeface="Britannic Bold" panose="020B0903060703020204" pitchFamily="34" charset="0"/>
              </a:rPr>
              <a:t>READING THE DATA-: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pd.read_csv</a:t>
            </a:r>
            <a:r>
              <a:rPr lang="en-US" dirty="0"/>
              <a:t>(“</a:t>
            </a:r>
            <a:r>
              <a:rPr lang="en-US" dirty="0" err="1"/>
              <a:t>Lifestyle_sustainability</a:t>
            </a:r>
            <a:r>
              <a:rPr lang="en-US" dirty="0"/>
              <a:t> _data.csv”)</a:t>
            </a:r>
            <a:endParaRPr lang="en-IN" dirty="0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236A8045-9FD6-372A-3148-88B05DBFA6FC}"/>
              </a:ext>
            </a:extLst>
          </p:cNvPr>
          <p:cNvSpPr/>
          <p:nvPr/>
        </p:nvSpPr>
        <p:spPr>
          <a:xfrm rot="10800000">
            <a:off x="1513840" y="436879"/>
            <a:ext cx="3017520" cy="812801"/>
          </a:xfrm>
          <a:prstGeom prst="bent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18F1B33E-4701-10B5-6F67-F7825F144F1C}"/>
              </a:ext>
            </a:extLst>
          </p:cNvPr>
          <p:cNvSpPr/>
          <p:nvPr/>
        </p:nvSpPr>
        <p:spPr>
          <a:xfrm rot="10800000">
            <a:off x="2225040" y="4246880"/>
            <a:ext cx="2489200" cy="680720"/>
          </a:xfrm>
          <a:prstGeom prst="bentUp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5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7717-80D1-4DE5-7F4F-BBEAF154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099A8-4BC3-B75D-5E1A-8868AC05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73279"/>
            <a:ext cx="12496800" cy="693127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F718FA-250C-A6A7-23D8-EB3D3DF90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8"/>
          <a:stretch/>
        </p:blipFill>
        <p:spPr>
          <a:xfrm>
            <a:off x="4150124" y="883920"/>
            <a:ext cx="7574516" cy="5811520"/>
          </a:xfrm>
        </p:spPr>
      </p:pic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1A670604-3513-29DF-FF53-369CB9BD25CB}"/>
              </a:ext>
            </a:extLst>
          </p:cNvPr>
          <p:cNvSpPr/>
          <p:nvPr/>
        </p:nvSpPr>
        <p:spPr>
          <a:xfrm>
            <a:off x="71120" y="447040"/>
            <a:ext cx="4206240" cy="6065520"/>
          </a:xfrm>
          <a:prstGeom prst="verticalScroll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AEB0F-5516-95F7-B602-A1D23E55CBC9}"/>
              </a:ext>
            </a:extLst>
          </p:cNvPr>
          <p:cNvSpPr txBox="1"/>
          <p:nvPr/>
        </p:nvSpPr>
        <p:spPr>
          <a:xfrm>
            <a:off x="833120" y="1229360"/>
            <a:ext cx="27838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Britannic Bold" panose="020B0903060703020204" pitchFamily="34" charset="0"/>
              </a:rPr>
              <a:t>KNOWING THE STRUCTURE OR BASIC INFORMATION</a:t>
            </a:r>
          </a:p>
          <a:p>
            <a:pPr algn="ctr"/>
            <a:endParaRPr lang="en-US" sz="2800" dirty="0">
              <a:solidFill>
                <a:schemeClr val="accent4">
                  <a:lumMod val="50000"/>
                </a:schemeClr>
              </a:solidFill>
              <a:latin typeface="Britannic Bold" panose="020B0903060703020204" pitchFamily="34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Lucida Bright" panose="02040602050505020304" pitchFamily="18" charset="0"/>
              </a:rPr>
              <a:t>1. Shape – </a:t>
            </a:r>
            <a:r>
              <a:rPr lang="en-US" sz="2400" b="1" dirty="0">
                <a:latin typeface="Lucida Bright" panose="02040602050505020304" pitchFamily="18" charset="0"/>
              </a:rPr>
              <a:t>rows and column in a dataset.</a:t>
            </a:r>
            <a:endParaRPr lang="en-IN" sz="2400" b="1" dirty="0">
              <a:latin typeface="Lucida Bright" panose="02040602050505020304" pitchFamily="18" charset="0"/>
            </a:endParaRPr>
          </a:p>
          <a:p>
            <a:pPr algn="ctr"/>
            <a:endParaRPr lang="en-IN" sz="2400" b="1" dirty="0">
              <a:latin typeface="Lucida Bright" panose="02040602050505020304" pitchFamily="18" charset="0"/>
            </a:endParaRPr>
          </a:p>
          <a:p>
            <a:pPr algn="ctr"/>
            <a:r>
              <a:rPr lang="en-IN" sz="2400" b="1" dirty="0">
                <a:solidFill>
                  <a:srgbClr val="C00000"/>
                </a:solidFill>
                <a:latin typeface="Lucida Bright" panose="02040602050505020304" pitchFamily="18" charset="0"/>
              </a:rPr>
              <a:t>2. Info </a:t>
            </a:r>
            <a:r>
              <a:rPr lang="en-IN" sz="2400" b="1" dirty="0">
                <a:latin typeface="Lucida Bright" panose="02040602050505020304" pitchFamily="18" charset="0"/>
              </a:rPr>
              <a:t>– the column name , its data type</a:t>
            </a:r>
            <a:endParaRPr lang="en-US" sz="2400" b="1" dirty="0">
              <a:latin typeface="Lucida Bright" panose="02040602050505020304" pitchFamily="18" charset="0"/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574B8939-CD89-07B0-9868-ED184151AC7F}"/>
              </a:ext>
            </a:extLst>
          </p:cNvPr>
          <p:cNvSpPr/>
          <p:nvPr/>
        </p:nvSpPr>
        <p:spPr>
          <a:xfrm rot="2673547">
            <a:off x="4209625" y="384672"/>
            <a:ext cx="2486656" cy="1213545"/>
          </a:xfrm>
          <a:prstGeom prst="curvedDownArrow">
            <a:avLst>
              <a:gd name="adj1" fmla="val 27194"/>
              <a:gd name="adj2" fmla="val 102454"/>
              <a:gd name="adj3" fmla="val 41995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54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7DF2-DBF1-EC4E-1B58-A7492293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490BF-22AE-5785-325E-9560CCCA5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" y="-121920"/>
            <a:ext cx="12608560" cy="7305040"/>
          </a:xfrm>
          <a:prstGeom prst="rect">
            <a:avLst/>
          </a:prstGeom>
        </p:spPr>
      </p:pic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B7F2CEF5-9C17-5CEA-3F70-BD15C8E5C9DB}"/>
              </a:ext>
            </a:extLst>
          </p:cNvPr>
          <p:cNvSpPr/>
          <p:nvPr/>
        </p:nvSpPr>
        <p:spPr>
          <a:xfrm>
            <a:off x="609600" y="81280"/>
            <a:ext cx="6634480" cy="1219200"/>
          </a:xfrm>
          <a:prstGeom prst="down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Britannic Bold" panose="020B0903060703020204" pitchFamily="34" charset="0"/>
              </a:rPr>
              <a:t>DATA CLEANING (FINDING THE NULL VALUES)</a:t>
            </a:r>
            <a:endParaRPr lang="en-IN" sz="2800" dirty="0">
              <a:solidFill>
                <a:schemeClr val="accent4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422F1-9F24-19CF-E98E-88ECFC8A7E29}"/>
              </a:ext>
            </a:extLst>
          </p:cNvPr>
          <p:cNvSpPr txBox="1"/>
          <p:nvPr/>
        </p:nvSpPr>
        <p:spPr>
          <a:xfrm>
            <a:off x="8392160" y="2070000"/>
            <a:ext cx="3454400" cy="4627721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latin typeface="Lucida Bright" panose="02040602050505020304" pitchFamily="18" charset="0"/>
              </a:rPr>
              <a:t>Data cleaning is an important step in preparing a dataset. It is used for various reasons-:</a:t>
            </a:r>
          </a:p>
          <a:p>
            <a:pPr algn="ctr"/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Lucida Bright" panose="02040602050505020304" pitchFamily="18" charset="0"/>
              </a:rPr>
              <a:t>Improves accuracy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Lucida Bright" panose="02040602050505020304" pitchFamily="18" charset="0"/>
              </a:rPr>
              <a:t>Enhance security.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Lucida Bright" panose="02040602050505020304" pitchFamily="18" charset="0"/>
              </a:rPr>
              <a:t>Saves time.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Lucida Bright" panose="02040602050505020304" pitchFamily="18" charset="0"/>
              </a:rPr>
              <a:t>Improving decision making process.</a:t>
            </a:r>
            <a:endParaRPr lang="en-IN" sz="1600" dirty="0">
              <a:latin typeface="Lucida Bright" panose="02040602050505020304" pitchFamily="18" charset="0"/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54F4FF7-B270-B778-0894-4F62FD1D7ABA}"/>
              </a:ext>
            </a:extLst>
          </p:cNvPr>
          <p:cNvSpPr/>
          <p:nvPr/>
        </p:nvSpPr>
        <p:spPr>
          <a:xfrm>
            <a:off x="7193280" y="386080"/>
            <a:ext cx="2133600" cy="1706880"/>
          </a:xfrm>
          <a:prstGeom prst="curvedDownArrow">
            <a:avLst>
              <a:gd name="adj1" fmla="val 25000"/>
              <a:gd name="adj2" fmla="val 50000"/>
              <a:gd name="adj3" fmla="val 45904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78E6C-3308-737D-D143-B45B4A62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/>
          <a:stretch/>
        </p:blipFill>
        <p:spPr>
          <a:xfrm>
            <a:off x="219004" y="1320800"/>
            <a:ext cx="7880771" cy="553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C6A2DB-F996-CF78-8A98-A0BA78D98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1" y="111760"/>
            <a:ext cx="2174239" cy="176783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17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DEE1-E63F-687A-87F3-0F0E7D9E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20F72-C87C-9778-3957-99478DA7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30480"/>
            <a:ext cx="12608560" cy="73050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C69F7-A7E0-DD42-1F6C-5DF5E70A5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3" y="2008680"/>
            <a:ext cx="7739737" cy="4981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0D1E2D-ABED-5BBA-450E-E1FA0F88BC07}"/>
              </a:ext>
            </a:extLst>
          </p:cNvPr>
          <p:cNvSpPr/>
          <p:nvPr/>
        </p:nvSpPr>
        <p:spPr>
          <a:xfrm>
            <a:off x="741680" y="436880"/>
            <a:ext cx="5069840" cy="10566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Britannic Bold" panose="020B0903060703020204" pitchFamily="34" charset="0"/>
              </a:rPr>
              <a:t>HANDLING THE MISSING VALUE</a:t>
            </a:r>
            <a:endParaRPr lang="en-IN" sz="3200" dirty="0">
              <a:solidFill>
                <a:schemeClr val="accent4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3E42112D-1A55-D337-79C4-C3AA3452046A}"/>
              </a:ext>
            </a:extLst>
          </p:cNvPr>
          <p:cNvSpPr/>
          <p:nvPr/>
        </p:nvSpPr>
        <p:spPr>
          <a:xfrm>
            <a:off x="9641840" y="558800"/>
            <a:ext cx="2143760" cy="1544320"/>
          </a:xfrm>
          <a:prstGeom prst="accentBorderCallout2">
            <a:avLst>
              <a:gd name="adj1" fmla="val 18750"/>
              <a:gd name="adj2" fmla="val -8333"/>
              <a:gd name="adj3" fmla="val 40589"/>
              <a:gd name="adj4" fmla="val -18362"/>
              <a:gd name="adj5" fmla="val 125658"/>
              <a:gd name="adj6" fmla="val -5709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Using </a:t>
            </a:r>
            <a:r>
              <a:rPr lang="en-IN" sz="1600" b="1" dirty="0" err="1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isnull</a:t>
            </a:r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()</a:t>
            </a:r>
          </a:p>
          <a:p>
            <a:pPr algn="ctr"/>
            <a:r>
              <a:rPr lang="en-IN" sz="1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This function is used to check whether there are null values </a:t>
            </a:r>
          </a:p>
        </p:txBody>
      </p:sp>
      <p:sp>
        <p:nvSpPr>
          <p:cNvPr id="8" name="Callout: Line with Border and Accent Bar 7">
            <a:extLst>
              <a:ext uri="{FF2B5EF4-FFF2-40B4-BE49-F238E27FC236}">
                <a16:creationId xmlns:a16="http://schemas.microsoft.com/office/drawing/2014/main" id="{A5ACCF00-4588-3AD0-2D12-3043F7C047D5}"/>
              </a:ext>
            </a:extLst>
          </p:cNvPr>
          <p:cNvSpPr/>
          <p:nvPr/>
        </p:nvSpPr>
        <p:spPr>
          <a:xfrm>
            <a:off x="9580880" y="2560320"/>
            <a:ext cx="2326640" cy="1798320"/>
          </a:xfrm>
          <a:prstGeom prst="accentBorderCallout1">
            <a:avLst>
              <a:gd name="adj1" fmla="val 18750"/>
              <a:gd name="adj2" fmla="val -8333"/>
              <a:gd name="adj3" fmla="val 106850"/>
              <a:gd name="adj4" fmla="val -5056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Using </a:t>
            </a:r>
            <a:r>
              <a:rPr lang="en-IN" sz="1600" b="1" dirty="0" err="1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dropna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() </a:t>
            </a:r>
          </a:p>
          <a:p>
            <a:pPr algn="ctr"/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Lucida Bright" panose="02040602050505020304" pitchFamily="18" charset="0"/>
              </a:rPr>
              <a:t>This function is used to drop the rows having the null values from the dataset.</a:t>
            </a:r>
          </a:p>
        </p:txBody>
      </p:sp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id="{F4274C1C-4D85-D6D9-3AB0-FF6D03B73301}"/>
              </a:ext>
            </a:extLst>
          </p:cNvPr>
          <p:cNvSpPr/>
          <p:nvPr/>
        </p:nvSpPr>
        <p:spPr>
          <a:xfrm>
            <a:off x="9479280" y="4826000"/>
            <a:ext cx="2600960" cy="1920240"/>
          </a:xfrm>
          <a:prstGeom prst="accentBorderCallout1">
            <a:avLst>
              <a:gd name="adj1" fmla="val 18750"/>
              <a:gd name="adj2" fmla="val -8333"/>
              <a:gd name="adj3" fmla="val 98214"/>
              <a:gd name="adj4" fmla="val -4458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Using </a:t>
            </a:r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fillna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( ) </a:t>
            </a:r>
          </a:p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This function is used to fill the null values with the user defined value.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4AF18-AF1F-4036-9363-888FE0C0F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487680"/>
            <a:ext cx="2418079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7991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0D18-3A50-F519-7791-47322A56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E8E97E-DB0F-A387-7E88-5810AC3F3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3172619"/>
            <a:ext cx="2762250" cy="16573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48FA7-0005-0F7E-66B2-01DA316E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62560"/>
            <a:ext cx="12608560" cy="7305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6B2BE-F42C-DBEA-1AF3-A65F7306A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r="20000"/>
          <a:stretch/>
        </p:blipFill>
        <p:spPr>
          <a:xfrm>
            <a:off x="3708400" y="1984027"/>
            <a:ext cx="8264526" cy="4741893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7EB1715F-0742-2A6C-1D13-AF71DACFA0F5}"/>
              </a:ext>
            </a:extLst>
          </p:cNvPr>
          <p:cNvSpPr/>
          <p:nvPr/>
        </p:nvSpPr>
        <p:spPr>
          <a:xfrm rot="5400000">
            <a:off x="5613400" y="238760"/>
            <a:ext cx="1270000" cy="2052320"/>
          </a:xfrm>
          <a:prstGeom prst="ben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0F7D7-2904-0AF4-2A1E-6D16A65B0AB5}"/>
              </a:ext>
            </a:extLst>
          </p:cNvPr>
          <p:cNvSpPr txBox="1"/>
          <p:nvPr/>
        </p:nvSpPr>
        <p:spPr>
          <a:xfrm>
            <a:off x="7538720" y="335280"/>
            <a:ext cx="44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ucida Bright" panose="02040602050505020304" pitchFamily="18" charset="0"/>
              </a:rPr>
              <a:t>By dropping unwanted columns from the dataset ,we can focus on relevant data only , simplifies the data analysis, improves accuracy.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3981EC-D7A3-411D-BBD0-CF139A1BB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151379"/>
            <a:ext cx="2150110" cy="1204062"/>
          </a:xfrm>
          <a:prstGeom prst="rect">
            <a:avLst/>
          </a:prstGeom>
        </p:spPr>
      </p:pic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CC6B432F-50D7-71F4-7EDB-B94F62795F59}"/>
              </a:ext>
            </a:extLst>
          </p:cNvPr>
          <p:cNvSpPr/>
          <p:nvPr/>
        </p:nvSpPr>
        <p:spPr>
          <a:xfrm>
            <a:off x="203200" y="345440"/>
            <a:ext cx="4876800" cy="955040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Britannic Bold" panose="020B0903060703020204" pitchFamily="34" charset="0"/>
              </a:rPr>
              <a:t>DROPPING THE COLUMNS FROM DATAFRAME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4E94E-AC64-6F22-96AD-C1BAB0AE23F7}"/>
              </a:ext>
            </a:extLst>
          </p:cNvPr>
          <p:cNvCxnSpPr/>
          <p:nvPr/>
        </p:nvCxnSpPr>
        <p:spPr>
          <a:xfrm>
            <a:off x="1757680" y="3403600"/>
            <a:ext cx="0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DA74ED-6F56-4894-4AE9-F533D6CC3660}"/>
              </a:ext>
            </a:extLst>
          </p:cNvPr>
          <p:cNvSpPr txBox="1"/>
          <p:nvPr/>
        </p:nvSpPr>
        <p:spPr>
          <a:xfrm>
            <a:off x="640080" y="4368800"/>
            <a:ext cx="248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ucida Bright" panose="02040602050505020304" pitchFamily="18" charset="0"/>
              </a:rPr>
              <a:t>The describe() method is used for calculating some statistical data like percentile, mean and std of the numerical values of the Series or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Lucida Bright" panose="02040602050505020304" pitchFamily="18" charset="0"/>
              </a:rPr>
              <a:t>DataFrame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Bright" panose="02040602050505020304" pitchFamily="18" charset="0"/>
              </a:rPr>
              <a:t>.</a:t>
            </a:r>
          </a:p>
          <a:p>
            <a:pPr algn="ctr"/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826</Words>
  <Application>Microsoft Office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Bahnschrift SemiBold</vt:lpstr>
      <vt:lpstr>Britannic Bold</vt:lpstr>
      <vt:lpstr>Calibri</vt:lpstr>
      <vt:lpstr>Calibri Light</vt:lpstr>
      <vt:lpstr>Copperplate Gothic Bold</vt:lpstr>
      <vt:lpstr>Lucida Bright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Drashti Khandelwal</dc:creator>
  <cp:lastModifiedBy>Drashti Khandelwal</cp:lastModifiedBy>
  <cp:revision>2</cp:revision>
  <dcterms:created xsi:type="dcterms:W3CDTF">2024-08-13T06:49:17Z</dcterms:created>
  <dcterms:modified xsi:type="dcterms:W3CDTF">2024-08-21T08:24:09Z</dcterms:modified>
</cp:coreProperties>
</file>